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4" r:id="rId3"/>
    <p:sldId id="285" r:id="rId4"/>
    <p:sldId id="287" r:id="rId5"/>
    <p:sldId id="286" r:id="rId6"/>
    <p:sldId id="288" r:id="rId7"/>
    <p:sldId id="289" r:id="rId8"/>
    <p:sldId id="291" r:id="rId9"/>
    <p:sldId id="292" r:id="rId10"/>
    <p:sldId id="293" r:id="rId11"/>
    <p:sldId id="294" r:id="rId12"/>
    <p:sldId id="261" r:id="rId13"/>
    <p:sldId id="260" r:id="rId14"/>
    <p:sldId id="25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57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90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25" autoAdjust="0"/>
  </p:normalViewPr>
  <p:slideViewPr>
    <p:cSldViewPr>
      <p:cViewPr>
        <p:scale>
          <a:sx n="95" d="100"/>
          <a:sy n="95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06833-6B24-4084-B888-C8EECA0436DB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C1685-312D-43B4-8333-29292DFA656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047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Der Situation anpassen (gemeinsame Anreise?)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7490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siehe</a:t>
            </a:r>
            <a:r>
              <a:rPr lang="de-CH" baseline="0" dirty="0" smtClean="0"/>
              <a:t> Dossier S. 30-32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0238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siehe</a:t>
            </a:r>
            <a:r>
              <a:rPr lang="de-CH" baseline="0" dirty="0" smtClean="0"/>
              <a:t> Dossier S. 30-32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0238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siehe</a:t>
            </a:r>
            <a:r>
              <a:rPr lang="de-CH" baseline="0" dirty="0" smtClean="0"/>
              <a:t> Dossier S. 30-32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0238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siehe</a:t>
            </a:r>
            <a:r>
              <a:rPr lang="de-CH" baseline="0" dirty="0" smtClean="0"/>
              <a:t> Dossier S. 30-32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0238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siehe</a:t>
            </a:r>
            <a:r>
              <a:rPr lang="de-CH" baseline="0" dirty="0" smtClean="0"/>
              <a:t> Dossier S. 30-32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0238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siehe</a:t>
            </a:r>
            <a:r>
              <a:rPr lang="de-CH" baseline="0" dirty="0" smtClean="0"/>
              <a:t> Dossier S. 30-32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0238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siehe</a:t>
            </a:r>
            <a:r>
              <a:rPr lang="de-CH" baseline="0" dirty="0" smtClean="0"/>
              <a:t> Dossier S. 30-32</a:t>
            </a:r>
            <a:endParaRPr lang="de-CH" dirty="0" smtClean="0"/>
          </a:p>
          <a:p>
            <a:r>
              <a:rPr lang="de-CH" baseline="0" dirty="0" smtClean="0"/>
              <a:t>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0238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000" dirty="0" smtClean="0"/>
              <a:t>siehe</a:t>
            </a:r>
            <a:r>
              <a:rPr lang="de-CH" sz="1000" baseline="0" dirty="0" smtClean="0"/>
              <a:t> Dossier S. 32</a:t>
            </a:r>
            <a:endParaRPr lang="de-CH" sz="1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0238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dirty="0" smtClean="0"/>
              <a:t>siehe</a:t>
            </a:r>
            <a:r>
              <a:rPr lang="de-CH" sz="1200" baseline="0" dirty="0" smtClean="0"/>
              <a:t> Dossier S. 32f.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0238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siehe Dossier S. 33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023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Schülernamen eintragen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070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siehe Dossier S. 33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0238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siehe Dossier S. 33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0238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siehe Dossier S. 33f.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0238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0238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siehe Dossier S. 34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0238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siehe Dossier S. 34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0238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siehe Dossier S. 34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0238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Bei kleineren Klassen Stationen</a:t>
            </a:r>
            <a:r>
              <a:rPr lang="de-CH" baseline="0" dirty="0" smtClean="0"/>
              <a:t> 11, 12 und 8 (in dieser Priorität) weglassen, </a:t>
            </a:r>
            <a:r>
              <a:rPr lang="de-CH" dirty="0" smtClean="0"/>
              <a:t>Schülernamen eintragen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203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Liste</a:t>
            </a:r>
            <a:r>
              <a:rPr lang="de-CH" baseline="0" dirty="0" smtClean="0"/>
              <a:t> auf die konkrete Situation anpassen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0703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siehe Dossier S. 30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0238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siehe Dossier S. 30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0238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siehe</a:t>
            </a:r>
            <a:r>
              <a:rPr lang="de-CH" baseline="0" dirty="0" smtClean="0"/>
              <a:t> Dossier S. 30-32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0238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siehe</a:t>
            </a:r>
            <a:r>
              <a:rPr lang="de-CH" baseline="0" dirty="0" smtClean="0"/>
              <a:t> Dossier S. 30-32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0238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siehe</a:t>
            </a:r>
            <a:r>
              <a:rPr lang="de-CH" baseline="0" dirty="0" smtClean="0"/>
              <a:t> Dossier S. 30-32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685-312D-43B4-8333-29292DFA656E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023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649C-09AD-43ED-8183-2001D2E704E5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FDD-99E4-4331-B11F-C1A439B79D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736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649C-09AD-43ED-8183-2001D2E704E5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FDD-99E4-4331-B11F-C1A439B79D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948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649C-09AD-43ED-8183-2001D2E704E5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FDD-99E4-4331-B11F-C1A439B79D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655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649C-09AD-43ED-8183-2001D2E704E5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FDD-99E4-4331-B11F-C1A439B79D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899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649C-09AD-43ED-8183-2001D2E704E5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FDD-99E4-4331-B11F-C1A439B79D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230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649C-09AD-43ED-8183-2001D2E704E5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FDD-99E4-4331-B11F-C1A439B79D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54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649C-09AD-43ED-8183-2001D2E704E5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FDD-99E4-4331-B11F-C1A439B79D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813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649C-09AD-43ED-8183-2001D2E704E5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FDD-99E4-4331-B11F-C1A439B79D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203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649C-09AD-43ED-8183-2001D2E704E5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FDD-99E4-4331-B11F-C1A439B79D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661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649C-09AD-43ED-8183-2001D2E704E5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FDD-99E4-4331-B11F-C1A439B79D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318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649C-09AD-43ED-8183-2001D2E704E5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FDD-99E4-4331-B11F-C1A439B79D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184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3649C-09AD-43ED-8183-2001D2E704E5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3EFDD-99E4-4331-B11F-C1A439B79D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57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746847"/>
          </a:xfrm>
        </p:spPr>
        <p:txBody>
          <a:bodyPr>
            <a:normAutofit/>
          </a:bodyPr>
          <a:lstStyle/>
          <a:p>
            <a:r>
              <a:rPr lang="de-DE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«Im Feuer der </a:t>
            </a:r>
            <a:r>
              <a:rPr lang="de-DE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Propaganda»  </a:t>
            </a:r>
            <a:br>
              <a:rPr lang="de-DE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«Sous </a:t>
            </a:r>
            <a:r>
              <a:rPr lang="de-DE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de-DE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feu</a:t>
            </a:r>
            <a:r>
              <a:rPr lang="de-DE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DE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propagandes</a:t>
            </a:r>
            <a:r>
              <a:rPr lang="de-DE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de-DE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Vor- und Nachbereitung des Ausstellungsbesuchs</a:t>
            </a:r>
            <a:endParaRPr lang="de-DE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404664"/>
            <a:ext cx="6400800" cy="1752600"/>
          </a:xfrm>
        </p:spPr>
        <p:txBody>
          <a:bodyPr/>
          <a:lstStyle/>
          <a:p>
            <a:r>
              <a:rPr lang="de-CH" dirty="0" smtClean="0"/>
              <a:t>Museum für Kommunikation </a:t>
            </a:r>
          </a:p>
          <a:p>
            <a:r>
              <a:rPr lang="de-CH" dirty="0" smtClean="0"/>
              <a:t>Schweizerische Nationalbibliothek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518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634082"/>
          </a:xfrm>
        </p:spPr>
        <p:txBody>
          <a:bodyPr>
            <a:normAutofit fontScale="90000"/>
          </a:bodyPr>
          <a:lstStyle/>
          <a:p>
            <a:pPr algn="l"/>
            <a:r>
              <a:rPr lang="de-CH" dirty="0" smtClean="0"/>
              <a:t>Teil NB</a:t>
            </a:r>
            <a:endParaRPr lang="de-DE" dirty="0"/>
          </a:p>
        </p:txBody>
      </p:sp>
      <p:pic>
        <p:nvPicPr>
          <p:cNvPr id="1026" name="Picture 2" descr="F:\PHLU\1914_mfk_nb\situationspla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164178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337644"/>
              </p:ext>
            </p:extLst>
          </p:nvPr>
        </p:nvGraphicFramePr>
        <p:xfrm>
          <a:off x="539552" y="3409181"/>
          <a:ext cx="813959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3888432"/>
                <a:gridCol w="3387066"/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Station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Thema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2 Museumsführer/-innen: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Deutschfreundlichkeit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(C)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Bewunderung fürs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 Nachbarland (C)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Propaganda für die Schweiz (E)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Kinder und Krieg (B, C)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Kulturpropaganda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 (B)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Nutzung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 des Pazifismus (D)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Internierte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baseline="0" smtClean="0">
                          <a:solidFill>
                            <a:schemeClr val="tx1"/>
                          </a:solidFill>
                        </a:rPr>
                        <a:t>und humanitäre 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Hilfe (D, E)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5" name="Gerade Verbindung mit Pfeil 4"/>
          <p:cNvCxnSpPr/>
          <p:nvPr/>
        </p:nvCxnSpPr>
        <p:spPr>
          <a:xfrm flipV="1">
            <a:off x="1259632" y="1124744"/>
            <a:ext cx="3697158" cy="122413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95007"/>
              </p:ext>
            </p:extLst>
          </p:nvPr>
        </p:nvGraphicFramePr>
        <p:xfrm>
          <a:off x="4956790" y="117562"/>
          <a:ext cx="3682708" cy="269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r:id="rId5" imgW="5566633" imgH="4063729" progId="Designer.Drawing.7">
                  <p:embed/>
                </p:oleObj>
              </mc:Choice>
              <mc:Fallback>
                <p:oleObj r:id="rId5" imgW="5566633" imgH="4063729" progId="Designer.Drawing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790" y="117562"/>
                        <a:ext cx="3682708" cy="26936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24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Ablauf unseres Besuchs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787660"/>
              </p:ext>
            </p:extLst>
          </p:nvPr>
        </p:nvGraphicFramePr>
        <p:xfrm>
          <a:off x="1187624" y="1419696"/>
          <a:ext cx="727280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298"/>
                <a:gridCol w="5297510"/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dirty="0" smtClean="0">
                          <a:solidFill>
                            <a:schemeClr val="tx1"/>
                          </a:solidFill>
                        </a:rPr>
                        <a:t> …. Uhr 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dirty="0" smtClean="0">
                          <a:solidFill>
                            <a:schemeClr val="tx1"/>
                          </a:solidFill>
                        </a:rPr>
                        <a:t>Besammlung beim</a:t>
                      </a:r>
                      <a:r>
                        <a:rPr lang="de-CH" sz="2400" baseline="0" dirty="0" smtClean="0">
                          <a:solidFill>
                            <a:schemeClr val="tx1"/>
                          </a:solidFill>
                        </a:rPr>
                        <a:t> Museum für Kommunikation Einführung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dirty="0" smtClean="0">
                          <a:solidFill>
                            <a:schemeClr val="tx1"/>
                          </a:solidFill>
                        </a:rPr>
                        <a:t>20 Min 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dirty="0" smtClean="0">
                          <a:solidFill>
                            <a:schemeClr val="tx1"/>
                          </a:solidFill>
                        </a:rPr>
                        <a:t>Erarbeitung</a:t>
                      </a:r>
                      <a:r>
                        <a:rPr lang="de-CH" sz="2400" baseline="0" dirty="0" smtClean="0">
                          <a:solidFill>
                            <a:schemeClr val="tx1"/>
                          </a:solidFill>
                        </a:rPr>
                        <a:t> der Station (Museums-Pass, Vorderseite)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dirty="0" smtClean="0">
                          <a:solidFill>
                            <a:schemeClr val="tx1"/>
                          </a:solidFill>
                        </a:rPr>
                        <a:t>5 Min 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dirty="0" smtClean="0">
                          <a:solidFill>
                            <a:schemeClr val="tx1"/>
                          </a:solidFill>
                        </a:rPr>
                        <a:t>Pause,</a:t>
                      </a:r>
                      <a:r>
                        <a:rPr lang="de-CH" sz="2400" baseline="0" dirty="0" smtClean="0">
                          <a:solidFill>
                            <a:schemeClr val="tx1"/>
                          </a:solidFill>
                        </a:rPr>
                        <a:t> ev. Ortswechsel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dirty="0" smtClean="0">
                          <a:solidFill>
                            <a:schemeClr val="tx1"/>
                          </a:solidFill>
                        </a:rPr>
                        <a:t>25 Min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dirty="0" smtClean="0">
                          <a:solidFill>
                            <a:schemeClr val="tx1"/>
                          </a:solidFill>
                        </a:rPr>
                        <a:t>Museumsführer/-in:</a:t>
                      </a:r>
                      <a:r>
                        <a:rPr lang="de-CH" sz="2400" baseline="0" dirty="0" smtClean="0">
                          <a:solidFill>
                            <a:schemeClr val="tx1"/>
                          </a:solidFill>
                        </a:rPr>
                        <a:t> erklärt Station</a:t>
                      </a:r>
                    </a:p>
                    <a:p>
                      <a:r>
                        <a:rPr lang="de-CH" sz="2400" baseline="0" dirty="0" smtClean="0">
                          <a:solidFill>
                            <a:schemeClr val="tx1"/>
                          </a:solidFill>
                        </a:rPr>
                        <a:t>Besucher/-in: besucht 5 Stationen (Museums-Pass</a:t>
                      </a:r>
                      <a:r>
                        <a:rPr lang="de-CH" sz="2400" baseline="0" smtClean="0">
                          <a:solidFill>
                            <a:schemeClr val="tx1"/>
                          </a:solidFill>
                        </a:rPr>
                        <a:t>, Rückseite)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dirty="0" smtClean="0">
                          <a:solidFill>
                            <a:schemeClr val="tx1"/>
                          </a:solidFill>
                        </a:rPr>
                        <a:t>25 Min 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dirty="0" smtClean="0">
                          <a:solidFill>
                            <a:schemeClr val="tx1"/>
                          </a:solidFill>
                        </a:rPr>
                        <a:t>Funktions-Wechsel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dirty="0" smtClean="0">
                          <a:solidFill>
                            <a:schemeClr val="tx1"/>
                          </a:solidFill>
                        </a:rPr>
                        <a:t>… Uhr 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dirty="0" smtClean="0">
                          <a:solidFill>
                            <a:schemeClr val="tx1"/>
                          </a:solidFill>
                        </a:rPr>
                        <a:t>Besammlung</a:t>
                      </a:r>
                      <a:r>
                        <a:rPr lang="de-CH" sz="2400" baseline="0" dirty="0" smtClean="0">
                          <a:solidFill>
                            <a:schemeClr val="tx1"/>
                          </a:solidFill>
                        </a:rPr>
                        <a:t> in der NB, Gang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9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46120" y="404664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1:  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Die «geteilte» Schweiz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83568" y="5200835"/>
            <a:ext cx="4455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Karikatur von J. F. </a:t>
            </a:r>
            <a:r>
              <a:rPr lang="de-CH" dirty="0" err="1" smtClean="0"/>
              <a:t>Boscovits</a:t>
            </a:r>
            <a:r>
              <a:rPr lang="de-CH" dirty="0" smtClean="0"/>
              <a:t> im «</a:t>
            </a:r>
            <a:r>
              <a:rPr lang="de-CH" dirty="0" err="1" smtClean="0"/>
              <a:t>Nebelspalter</a:t>
            </a:r>
            <a:r>
              <a:rPr lang="de-CH" dirty="0" smtClean="0"/>
              <a:t>», 10. Nov. 1917</a:t>
            </a:r>
            <a:endParaRPr lang="de-CH" dirty="0"/>
          </a:p>
        </p:txBody>
      </p:sp>
      <p:pic>
        <p:nvPicPr>
          <p:cNvPr id="2050" name="Picture 2" descr="E:\B\PHLU\1914_mfk_nb\p01_jassdkart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04663"/>
            <a:ext cx="3954066" cy="544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5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056" y="6926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2000" b="1" dirty="0"/>
              <a:t>Krieg der Bilder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F:\PHLU\1914_mfk_nb\bilder_original\1914_kriegskurier_p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4926" y="692696"/>
            <a:ext cx="4445588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83568" y="573325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Illustrierter Kriegs-Kurier,  vom Deutschen Reich für die Verbreitung in der Schweiz herausgegeben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15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056" y="6926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3: </a:t>
            </a:r>
            <a:r>
              <a:rPr lang="de-CH" sz="2000" b="1" dirty="0" smtClean="0"/>
              <a:t>Die </a:t>
            </a:r>
            <a:r>
              <a:rPr lang="de-CH" sz="2000" b="1" dirty="0"/>
              <a:t>Mobilmachung der Schweizer Armee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33772" y="6093296"/>
            <a:ext cx="347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Ausmarsch der Infanterie (05:48)</a:t>
            </a:r>
            <a:endParaRPr lang="de-CH" dirty="0"/>
          </a:p>
        </p:txBody>
      </p:sp>
      <p:pic>
        <p:nvPicPr>
          <p:cNvPr id="1026" name="Picture 2" descr="E:\B\PHLU\1914_mfk_nb\p03_film_bilder\p03_ausmarsc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15" y="1073147"/>
            <a:ext cx="6612297" cy="494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056" y="6926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3: </a:t>
            </a:r>
            <a:r>
              <a:rPr lang="de-CH" sz="2000" b="1" dirty="0" smtClean="0"/>
              <a:t>Die </a:t>
            </a:r>
            <a:r>
              <a:rPr lang="de-CH" sz="2000" b="1" dirty="0"/>
              <a:t>Mobilmachung der Schweizer Armee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33772" y="6093296"/>
            <a:ext cx="347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Kompagnie-Exerzieren (05:48)</a:t>
            </a:r>
            <a:endParaRPr lang="de-CH" dirty="0"/>
          </a:p>
        </p:txBody>
      </p:sp>
      <p:pic>
        <p:nvPicPr>
          <p:cNvPr id="2051" name="Picture 3" descr="E:\B\PHLU\1914_mfk_nb\p03_film_bilder\p03_exerziere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772" y="1160748"/>
            <a:ext cx="6502524" cy="487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056" y="6926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3: </a:t>
            </a:r>
            <a:r>
              <a:rPr lang="de-CH" sz="2000" b="1" dirty="0" smtClean="0"/>
              <a:t>Die </a:t>
            </a:r>
            <a:r>
              <a:rPr lang="de-CH" sz="2000" b="1" dirty="0"/>
              <a:t>Mobilmachung der Schweizer Armee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3568" y="6093296"/>
            <a:ext cx="347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Bajonettkampf-Training (10:25)</a:t>
            </a:r>
            <a:endParaRPr lang="de-CH" dirty="0"/>
          </a:p>
        </p:txBody>
      </p:sp>
      <p:pic>
        <p:nvPicPr>
          <p:cNvPr id="3074" name="Picture 2" descr="E:\B\PHLU\1914_mfk_nb\p03_film_bilder\p03_bajonettkampf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273" y="1196752"/>
            <a:ext cx="652872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056" y="6926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3: </a:t>
            </a:r>
            <a:r>
              <a:rPr lang="de-CH" sz="2000" b="1" dirty="0" smtClean="0"/>
              <a:t>Die </a:t>
            </a:r>
            <a:r>
              <a:rPr lang="de-CH" sz="2000" b="1" dirty="0"/>
              <a:t>Mobilmachung der Schweizer Armee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61312" y="6093296"/>
            <a:ext cx="347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Gebirgslandschaft (21:25)</a:t>
            </a:r>
            <a:endParaRPr lang="de-CH" dirty="0"/>
          </a:p>
        </p:txBody>
      </p:sp>
      <p:pic>
        <p:nvPicPr>
          <p:cNvPr id="4098" name="Picture 2" descr="E:\B\PHLU\1914_mfk_nb\p03_film_bilder\p03_landschaf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773" y="1210131"/>
            <a:ext cx="6358508" cy="47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056" y="6926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3: </a:t>
            </a:r>
            <a:r>
              <a:rPr lang="de-CH" sz="2000" b="1" dirty="0" smtClean="0"/>
              <a:t>Die </a:t>
            </a:r>
            <a:r>
              <a:rPr lang="de-CH" sz="2000" b="1" dirty="0"/>
              <a:t>Mobilmachung der Schweizer Armee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61765" y="6093296"/>
            <a:ext cx="347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General Wille (Mitte) (20:12)</a:t>
            </a:r>
            <a:endParaRPr lang="de-CH" dirty="0"/>
          </a:p>
        </p:txBody>
      </p:sp>
      <p:pic>
        <p:nvPicPr>
          <p:cNvPr id="5122" name="Picture 2" descr="E:\B\PHLU\1914_mfk_nb\p03_film_bilder\p03_will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440" y="1187823"/>
            <a:ext cx="6431194" cy="48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056" y="6926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3: </a:t>
            </a:r>
            <a:r>
              <a:rPr lang="de-CH" sz="2000" b="1" dirty="0" smtClean="0"/>
              <a:t>Die </a:t>
            </a:r>
            <a:r>
              <a:rPr lang="de-CH" sz="2000" b="1" dirty="0"/>
              <a:t>Mobilmachung der Schweizer Armee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51056" y="6087717"/>
            <a:ext cx="347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Flugzeugstart (35:40)</a:t>
            </a:r>
            <a:endParaRPr lang="de-CH" dirty="0"/>
          </a:p>
        </p:txBody>
      </p:sp>
      <p:pic>
        <p:nvPicPr>
          <p:cNvPr id="6146" name="Picture 2" descr="E:\B\PHLU\1914_mfk_nb\p03_film_bilder\p03_fliege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772" y="1196752"/>
            <a:ext cx="652872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Der Propagandakrieg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6411193" cy="433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092280" y="1196752"/>
            <a:ext cx="2051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A: </a:t>
            </a:r>
            <a:r>
              <a:rPr lang="de-CH" dirty="0" smtClean="0"/>
              <a:t>Ein erbitterter direkter </a:t>
            </a:r>
            <a:r>
              <a:rPr lang="de-CH" dirty="0" err="1" smtClean="0"/>
              <a:t>Propa-gandakrieg</a:t>
            </a:r>
            <a:r>
              <a:rPr lang="de-CH" dirty="0" smtClean="0"/>
              <a:t> </a:t>
            </a:r>
            <a:r>
              <a:rPr lang="de-CH" dirty="0" err="1" smtClean="0"/>
              <a:t>be-gleitete</a:t>
            </a:r>
            <a:r>
              <a:rPr lang="de-CH" dirty="0" smtClean="0"/>
              <a:t> denjenigen der Waffen.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4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056" y="6926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3: </a:t>
            </a:r>
            <a:r>
              <a:rPr lang="de-CH" sz="2000" b="1" dirty="0" smtClean="0"/>
              <a:t>Die </a:t>
            </a:r>
            <a:r>
              <a:rPr lang="de-CH" sz="2000" b="1" dirty="0"/>
              <a:t>Mobilmachung der Schweizer Armee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1560" y="6093296"/>
            <a:ext cx="347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Fliegerabwehr (40:23)</a:t>
            </a:r>
            <a:endParaRPr lang="de-CH" dirty="0"/>
          </a:p>
        </p:txBody>
      </p:sp>
      <p:pic>
        <p:nvPicPr>
          <p:cNvPr id="7170" name="Picture 2" descr="E:\B\PHLU\1914_mfk_nb\p03_film_bilder\p03_fliegerabweh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772" y="1126446"/>
            <a:ext cx="6622467" cy="49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056" y="6926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3: </a:t>
            </a:r>
            <a:r>
              <a:rPr lang="de-CH" sz="2000" b="1" dirty="0" smtClean="0"/>
              <a:t>Die </a:t>
            </a:r>
            <a:r>
              <a:rPr lang="de-CH" sz="2000" b="1" dirty="0"/>
              <a:t>Mobilmachung der Schweizer Armee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33772" y="6093296"/>
            <a:ext cx="491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Bezug von drei MG-Feuerstellungen (40:59)</a:t>
            </a:r>
            <a:endParaRPr lang="de-CH" dirty="0"/>
          </a:p>
        </p:txBody>
      </p:sp>
      <p:pic>
        <p:nvPicPr>
          <p:cNvPr id="8194" name="Picture 2" descr="E:\B\PHLU\1914_mfk_nb\p03_film_bilder\p03_bezug_feuerstellunge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772" y="1196752"/>
            <a:ext cx="6574532" cy="49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056" y="6926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3: </a:t>
            </a:r>
            <a:r>
              <a:rPr lang="de-CH" sz="2000" b="1" dirty="0" smtClean="0"/>
              <a:t>Die </a:t>
            </a:r>
            <a:r>
              <a:rPr lang="de-CH" sz="2000" b="1" dirty="0"/>
              <a:t>Mobilmachung der Schweizer Armee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20186" y="6093296"/>
            <a:ext cx="347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Kavallerieangriff (48:51)</a:t>
            </a:r>
            <a:endParaRPr lang="de-CH" dirty="0"/>
          </a:p>
        </p:txBody>
      </p:sp>
      <p:pic>
        <p:nvPicPr>
          <p:cNvPr id="9218" name="Picture 2" descr="E:\B\PHLU\1914_mfk_nb\p03_film_bilder\p03_angriff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772" y="1196752"/>
            <a:ext cx="6502524" cy="48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056" y="6926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3: </a:t>
            </a:r>
            <a:r>
              <a:rPr lang="de-CH" sz="2000" b="1" dirty="0" smtClean="0"/>
              <a:t>Die </a:t>
            </a:r>
            <a:r>
              <a:rPr lang="de-CH" sz="2000" b="1" dirty="0"/>
              <a:t>Mobilmachung der Schweizer Armee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51056" y="6093296"/>
            <a:ext cx="347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mtClean="0"/>
              <a:t>Schweizerfahne </a:t>
            </a:r>
            <a:r>
              <a:rPr lang="de-CH" dirty="0" smtClean="0"/>
              <a:t>(48:55)</a:t>
            </a:r>
            <a:endParaRPr lang="de-CH" dirty="0"/>
          </a:p>
        </p:txBody>
      </p:sp>
      <p:pic>
        <p:nvPicPr>
          <p:cNvPr id="10242" name="Picture 2" descr="E:\B\PHLU\1914_mfk_nb\p03_film_bilder\p03_schweizer_fahn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031" y="1196752"/>
            <a:ext cx="643271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056" y="1196752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4:  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Das Lied «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Gilberte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Courgenay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1027" name="Picture 3" descr="E:\B\PHLU\1914_mfk_nb\p04_245_gilberte_damals_p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113532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557" y="1700808"/>
            <a:ext cx="451120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139953" y="4869160"/>
            <a:ext cx="4455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/>
              <a:t>Gilberte</a:t>
            </a:r>
            <a:r>
              <a:rPr lang="de-CH" dirty="0" smtClean="0"/>
              <a:t> </a:t>
            </a:r>
            <a:r>
              <a:rPr lang="de-CH" dirty="0" err="1" smtClean="0"/>
              <a:t>Montavon</a:t>
            </a:r>
            <a:r>
              <a:rPr lang="de-CH" dirty="0" smtClean="0"/>
              <a:t> war nicht nur zweisprachig, sondern konnte auch Schreibmaschine schreiben</a:t>
            </a:r>
          </a:p>
          <a:p>
            <a:r>
              <a:rPr lang="de-CH" sz="1200" dirty="0" smtClean="0"/>
              <a:t>Quellen: </a:t>
            </a:r>
            <a:r>
              <a:rPr lang="de-CH" sz="1200" dirty="0"/>
              <a:t>Stiftung </a:t>
            </a:r>
            <a:r>
              <a:rPr lang="de-CH" sz="1200" dirty="0" err="1"/>
              <a:t>Gilberte</a:t>
            </a:r>
            <a:r>
              <a:rPr lang="de-CH" sz="1200" dirty="0"/>
              <a:t> de </a:t>
            </a:r>
            <a:r>
              <a:rPr lang="de-CH" sz="1200" dirty="0" err="1"/>
              <a:t>Courgenay</a:t>
            </a:r>
            <a:r>
              <a:rPr lang="de-CH" sz="1200" dirty="0"/>
              <a:t>, </a:t>
            </a:r>
            <a:r>
              <a:rPr lang="de-CH" sz="1200" dirty="0" err="1" smtClean="0"/>
              <a:t>Courgenay</a:t>
            </a:r>
            <a:endParaRPr lang="de-CH" sz="1200" dirty="0" smtClean="0"/>
          </a:p>
          <a:p>
            <a:r>
              <a:rPr lang="fr-FR" sz="1200" dirty="0" err="1"/>
              <a:t>Bregnard</a:t>
            </a:r>
            <a:r>
              <a:rPr lang="fr-FR" sz="1200" dirty="0"/>
              <a:t> Damien: Gilberte de Courgenay. Les années 1914-1918. Courgenay 2001. 54f.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34755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056" y="6926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5: </a:t>
            </a:r>
            <a:r>
              <a:rPr lang="de-CH" sz="2000" b="1" dirty="0"/>
              <a:t>Spittelers Standpunkt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39646" y="5829317"/>
            <a:ext cx="3848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Carl Spittelers Manuskript zu seiner Rede «Unser Schweizer Standpunkt»</a:t>
            </a:r>
            <a:endParaRPr lang="de-CH" dirty="0"/>
          </a:p>
        </p:txBody>
      </p:sp>
      <p:pic>
        <p:nvPicPr>
          <p:cNvPr id="4098" name="Picture 2" descr="F:\PHLU\1914_mfk_nb\bilder_original\1914_spitteler_manus_01_p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970" y="814400"/>
            <a:ext cx="3519213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4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056" y="6926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6: </a:t>
            </a:r>
            <a:r>
              <a:rPr lang="de-CH" sz="2000" b="1" dirty="0"/>
              <a:t>Postkarten im Krieg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59344" y="5947476"/>
            <a:ext cx="356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Postkarte der Entente auf den deutschen Kaiser</a:t>
            </a:r>
            <a:endParaRPr lang="de-CH" dirty="0"/>
          </a:p>
        </p:txBody>
      </p:sp>
      <p:pic>
        <p:nvPicPr>
          <p:cNvPr id="5122" name="Picture 2" descr="F:\PHLU\1914_mfk_nb\bilder_original\1914_postkarte_wilhelm_p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662399"/>
            <a:ext cx="3841297" cy="59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056" y="6926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7: </a:t>
            </a:r>
            <a:r>
              <a:rPr lang="de-CH" sz="2000" b="1" dirty="0" smtClean="0"/>
              <a:t>Macht der Bewunderung für Deutschland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5576" y="5530006"/>
            <a:ext cx="3560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Plakat für die Landesausstellung 1914 in Bern, Atelier J. E. Wolfensberger , Zürich</a:t>
            </a:r>
            <a:endParaRPr lang="de-CH" dirty="0"/>
          </a:p>
        </p:txBody>
      </p:sp>
      <p:pic>
        <p:nvPicPr>
          <p:cNvPr id="2050" name="Picture 2" descr="F:\PHLU\1914_mfk_nb\bilder_original\1914_landesausstellung_SNL_EXPO_36_p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03472"/>
            <a:ext cx="3729827" cy="525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056" y="6926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8: </a:t>
            </a:r>
            <a:r>
              <a:rPr lang="de-CH" sz="2000" b="1" dirty="0" smtClean="0"/>
              <a:t>Ein Graben öffnet sich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51056" y="5613047"/>
            <a:ext cx="2480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Karte der deutschsprachigen Ortsnamen in der Westschweiz</a:t>
            </a:r>
            <a:endParaRPr lang="de-CH" dirty="0"/>
          </a:p>
        </p:txBody>
      </p:sp>
      <p:pic>
        <p:nvPicPr>
          <p:cNvPr id="3074" name="Picture 2" descr="F:\PHLU\1914_mfk_nb\bilder_original\1914_karte_westschweiz_p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112997"/>
            <a:ext cx="4664154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056" y="6926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9: </a:t>
            </a:r>
            <a:r>
              <a:rPr lang="de-CH" sz="2000" b="1" dirty="0" smtClean="0"/>
              <a:t>Propaganda für die Schweiz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23064" y="5397023"/>
            <a:ext cx="3848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Plakat der ersten Schweizer Mustermesse in Basel, 15. – 29. April</a:t>
            </a:r>
          </a:p>
          <a:p>
            <a:r>
              <a:rPr lang="de-CH" dirty="0" smtClean="0"/>
              <a:t>Burkhard Mangold, Atelier W. Wasser-mann, Basel</a:t>
            </a:r>
            <a:endParaRPr lang="de-CH" dirty="0"/>
          </a:p>
        </p:txBody>
      </p:sp>
      <p:pic>
        <p:nvPicPr>
          <p:cNvPr id="1026" name="Picture 2" descr="F:\PHLU\1914_mfk_nb\bilder_original\1914_mustermesse_SNL_EXPO_238_p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415" y="1177833"/>
            <a:ext cx="3870609" cy="53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Der Propagandakrieg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7092280" y="1196752"/>
            <a:ext cx="2051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A</a:t>
            </a:r>
            <a:endParaRPr lang="de-CH" b="1" dirty="0" smtClean="0"/>
          </a:p>
          <a:p>
            <a:r>
              <a:rPr lang="de-CH" b="1" dirty="0" smtClean="0"/>
              <a:t>B: </a:t>
            </a:r>
            <a:r>
              <a:rPr lang="de-CH" dirty="0" smtClean="0"/>
              <a:t>Beide Parteien mobilisierten </a:t>
            </a:r>
            <a:r>
              <a:rPr lang="de-CH" dirty="0" smtClean="0"/>
              <a:t>in</a:t>
            </a:r>
            <a:br>
              <a:rPr lang="de-CH" dirty="0" smtClean="0"/>
            </a:br>
            <a:r>
              <a:rPr lang="de-CH" dirty="0" smtClean="0"/>
              <a:t>der </a:t>
            </a:r>
            <a:r>
              <a:rPr lang="de-CH" dirty="0" smtClean="0"/>
              <a:t>Schweiz ihre </a:t>
            </a:r>
            <a:r>
              <a:rPr lang="de-CH" dirty="0" smtClean="0"/>
              <a:t>Anhänger </a:t>
            </a:r>
            <a:r>
              <a:rPr lang="de-CH" dirty="0" smtClean="0"/>
              <a:t>und </a:t>
            </a:r>
            <a:r>
              <a:rPr lang="de-CH" dirty="0" err="1" smtClean="0"/>
              <a:t>ver</a:t>
            </a:r>
            <a:r>
              <a:rPr lang="de-CH" dirty="0" smtClean="0"/>
              <a:t>-suchten über sie auch die andere Sprachgruppe zu gewinnen.</a:t>
            </a:r>
            <a:endParaRPr lang="de-CH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17" y="1196147"/>
            <a:ext cx="6455601" cy="436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4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056" y="6926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10: </a:t>
            </a:r>
            <a:r>
              <a:rPr lang="de-CH" sz="2000" b="1" dirty="0" smtClean="0"/>
              <a:t>Kinder und Krieg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51056" y="5805264"/>
            <a:ext cx="1908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Deutschschweizer Kinderbuch</a:t>
            </a:r>
            <a:endParaRPr lang="de-CH" dirty="0"/>
          </a:p>
        </p:txBody>
      </p:sp>
      <p:pic>
        <p:nvPicPr>
          <p:cNvPr id="10242" name="Picture 2" descr="F:\PHLU\1914_mfk_nb\bilder_original\1914_kinderbuch_dt_p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692696"/>
            <a:ext cx="4240489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056" y="6926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11: </a:t>
            </a:r>
            <a:r>
              <a:rPr lang="de-CH" sz="2000" b="1" dirty="0" smtClean="0"/>
              <a:t>Kultur- und Kunstpropaganda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51056" y="4987042"/>
            <a:ext cx="2336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Sonderheft der Zeit-schrift «Wieland» über die Ausstellung des Deutschen </a:t>
            </a:r>
            <a:r>
              <a:rPr lang="de-CH" dirty="0" err="1" smtClean="0"/>
              <a:t>Werkbun</a:t>
            </a:r>
            <a:r>
              <a:rPr lang="de-CH" dirty="0" smtClean="0"/>
              <a:t>-des auf dem Kirchen-feldplatz in Bern</a:t>
            </a:r>
            <a:endParaRPr lang="de-CH" dirty="0"/>
          </a:p>
        </p:txBody>
      </p:sp>
      <p:pic>
        <p:nvPicPr>
          <p:cNvPr id="8194" name="Picture 2" descr="F:\PHLU\1914_mfk_nb\bilder_original\1914_ausstellung_werkbund_p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4573556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056" y="6926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12: </a:t>
            </a:r>
            <a:r>
              <a:rPr lang="de-CH" sz="2000" b="1" dirty="0" smtClean="0"/>
              <a:t>Pazifismus oder Defätismus?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51056" y="5805264"/>
            <a:ext cx="44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Umschlagblatt des Buches  «Menschen im Krieg» von Andreas </a:t>
            </a:r>
            <a:r>
              <a:rPr lang="de-CH" dirty="0" err="1" smtClean="0"/>
              <a:t>Latzko</a:t>
            </a:r>
            <a:endParaRPr lang="de-CH" dirty="0"/>
          </a:p>
        </p:txBody>
      </p:sp>
      <p:pic>
        <p:nvPicPr>
          <p:cNvPr id="7170" name="Picture 2" descr="F:\PHLU\1914_mfk_nb\bilder_original\1914_menschen_im_krieg_p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508919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056" y="6926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 13: </a:t>
            </a:r>
            <a:r>
              <a:rPr lang="de-CH" sz="2000" b="1" dirty="0" smtClean="0"/>
              <a:t>Ein humanitäre «Insel»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51056" y="5602014"/>
            <a:ext cx="377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Postkarte mit der Schweiz als Insel und ihren humanitären Leistungen in den Leuchtstrahlen </a:t>
            </a:r>
            <a:endParaRPr lang="de-CH" dirty="0"/>
          </a:p>
        </p:txBody>
      </p:sp>
      <p:pic>
        <p:nvPicPr>
          <p:cNvPr id="6146" name="Picture 2" descr="F:\PHLU\1914_mfk_nb\bilder_original\1914_schweiz_leuchtturm_p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850404"/>
            <a:ext cx="3577871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4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Der Propagandakrieg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7092280" y="1196752"/>
            <a:ext cx="2051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A</a:t>
            </a:r>
          </a:p>
          <a:p>
            <a:r>
              <a:rPr lang="de-CH" b="1" dirty="0" smtClean="0"/>
              <a:t>B</a:t>
            </a:r>
          </a:p>
          <a:p>
            <a:r>
              <a:rPr lang="de-CH" b="1" dirty="0"/>
              <a:t>C</a:t>
            </a:r>
            <a:r>
              <a:rPr lang="de-CH" b="1" dirty="0" smtClean="0"/>
              <a:t>: </a:t>
            </a:r>
            <a:r>
              <a:rPr lang="de-CH" dirty="0" smtClean="0"/>
              <a:t>In der </a:t>
            </a:r>
            <a:r>
              <a:rPr lang="de-CH" dirty="0"/>
              <a:t>S</a:t>
            </a:r>
            <a:r>
              <a:rPr lang="de-CH" dirty="0" smtClean="0"/>
              <a:t>chweiz prallten die Sprachgruppen 1914 in einem erbitterten Streit aufeinander.</a:t>
            </a:r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88" y="1219134"/>
            <a:ext cx="6421549" cy="434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Der Propagandakrieg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7092280" y="1196752"/>
            <a:ext cx="2051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A</a:t>
            </a:r>
          </a:p>
          <a:p>
            <a:r>
              <a:rPr lang="de-CH" b="1" dirty="0" smtClean="0"/>
              <a:t>B</a:t>
            </a:r>
          </a:p>
          <a:p>
            <a:r>
              <a:rPr lang="de-CH" b="1" dirty="0" smtClean="0"/>
              <a:t>C</a:t>
            </a:r>
          </a:p>
          <a:p>
            <a:r>
              <a:rPr lang="de-CH" b="1" dirty="0"/>
              <a:t>D</a:t>
            </a:r>
            <a:r>
              <a:rPr lang="de-CH" b="1" dirty="0" smtClean="0"/>
              <a:t>: </a:t>
            </a:r>
            <a:r>
              <a:rPr lang="de-CH" dirty="0" smtClean="0"/>
              <a:t>Im Kriegsverlauf versuchten beide Kriegsparteien, die Gegenseite </a:t>
            </a:r>
            <a:r>
              <a:rPr lang="de-CH" dirty="0" smtClean="0"/>
              <a:t>über</a:t>
            </a:r>
          </a:p>
          <a:p>
            <a:r>
              <a:rPr lang="de-CH" dirty="0" smtClean="0"/>
              <a:t>in </a:t>
            </a:r>
            <a:r>
              <a:rPr lang="de-CH" dirty="0" smtClean="0"/>
              <a:t>die Schweiz </a:t>
            </a:r>
            <a:r>
              <a:rPr lang="de-CH" dirty="0" err="1" smtClean="0"/>
              <a:t>emi-grierte</a:t>
            </a:r>
            <a:r>
              <a:rPr lang="de-CH" dirty="0" smtClean="0"/>
              <a:t> </a:t>
            </a:r>
            <a:r>
              <a:rPr lang="de-CH" dirty="0" smtClean="0"/>
              <a:t>Pazifisten und </a:t>
            </a:r>
            <a:r>
              <a:rPr lang="de-CH" dirty="0" smtClean="0"/>
              <a:t>Dienst-verweigerer </a:t>
            </a:r>
            <a:r>
              <a:rPr lang="de-CH" dirty="0" smtClean="0"/>
              <a:t>zu demoralisieren.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82" y="1221402"/>
            <a:ext cx="6402755" cy="433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Der Propagandakrieg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7092280" y="1196752"/>
            <a:ext cx="2051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A</a:t>
            </a:r>
          </a:p>
          <a:p>
            <a:r>
              <a:rPr lang="de-CH" b="1" dirty="0" smtClean="0"/>
              <a:t>B</a:t>
            </a:r>
          </a:p>
          <a:p>
            <a:r>
              <a:rPr lang="de-CH" b="1" dirty="0" smtClean="0"/>
              <a:t>C</a:t>
            </a:r>
          </a:p>
          <a:p>
            <a:r>
              <a:rPr lang="de-CH" b="1" dirty="0" smtClean="0"/>
              <a:t>D</a:t>
            </a:r>
          </a:p>
          <a:p>
            <a:r>
              <a:rPr lang="de-CH" b="1" dirty="0"/>
              <a:t>E</a:t>
            </a:r>
            <a:r>
              <a:rPr lang="de-CH" b="1" dirty="0" smtClean="0"/>
              <a:t>: </a:t>
            </a:r>
            <a:r>
              <a:rPr lang="de-CH" dirty="0" smtClean="0"/>
              <a:t>In der Schweiz wirkten Regierung und Private auf einen sprach-übergreifenden Patriotismus hin.</a:t>
            </a:r>
            <a:endParaRPr lang="de-C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6" y="1196753"/>
            <a:ext cx="6412266" cy="433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0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6" y="1196753"/>
            <a:ext cx="6412266" cy="433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Der Propagandakrieg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4932040" y="1196752"/>
            <a:ext cx="3744416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2800" b="1" dirty="0" smtClean="0"/>
              <a:t>Über all diese Propagandafeldzüge berichtet die Ausstellung «Im Feuer der Propaganda»!</a:t>
            </a:r>
          </a:p>
          <a:p>
            <a:endParaRPr lang="de-CH" sz="2800" b="1" dirty="0"/>
          </a:p>
          <a:p>
            <a:endParaRPr lang="de-CH" sz="2800" b="1" dirty="0" smtClean="0"/>
          </a:p>
          <a:p>
            <a:endParaRPr lang="de-CH" sz="2800" b="1" dirty="0"/>
          </a:p>
          <a:p>
            <a:endParaRPr lang="de-CH" sz="2800" b="1" dirty="0" smtClean="0"/>
          </a:p>
          <a:p>
            <a:endParaRPr lang="de-CH" sz="2800" b="1" dirty="0"/>
          </a:p>
          <a:p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3920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Die Ausstellung</a:t>
            </a:r>
            <a:endParaRPr lang="de-DE" dirty="0"/>
          </a:p>
        </p:txBody>
      </p:sp>
      <p:pic>
        <p:nvPicPr>
          <p:cNvPr id="1026" name="Picture 2" descr="F:\PHLU\1914_mfk_nb\situationspla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073579"/>
            <a:ext cx="4392488" cy="500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395536" y="1073579"/>
            <a:ext cx="35283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Museum für </a:t>
            </a:r>
            <a:r>
              <a:rPr lang="de-DE" sz="2400" b="1" dirty="0" smtClean="0"/>
              <a:t>Kommunikation (</a:t>
            </a:r>
            <a:r>
              <a:rPr lang="de-DE" sz="2400" b="1" dirty="0" err="1" smtClean="0"/>
              <a:t>MfK</a:t>
            </a:r>
            <a:r>
              <a:rPr lang="de-DE" sz="2400" b="1" dirty="0" smtClean="0"/>
              <a:t>)</a:t>
            </a:r>
            <a:endParaRPr lang="de-DE" sz="2400" b="1" dirty="0"/>
          </a:p>
          <a:p>
            <a:r>
              <a:rPr lang="de-DE" sz="2400" dirty="0" err="1"/>
              <a:t>Helvetiastrasse</a:t>
            </a:r>
            <a:r>
              <a:rPr lang="de-DE" sz="2400" dirty="0"/>
              <a:t> </a:t>
            </a:r>
            <a:r>
              <a:rPr lang="de-DE" sz="2400" dirty="0" smtClean="0"/>
              <a:t>16, Bern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Telefon: 031 357 55 </a:t>
            </a:r>
            <a:r>
              <a:rPr lang="de-DE" sz="2400" dirty="0" smtClean="0"/>
              <a:t>55</a:t>
            </a:r>
          </a:p>
          <a:p>
            <a:endParaRPr lang="de-CH" dirty="0"/>
          </a:p>
          <a:p>
            <a:r>
              <a:rPr lang="de-CH" sz="2400" dirty="0" smtClean="0"/>
              <a:t>Mit Tram 6, 7 oder 8 bis </a:t>
            </a:r>
            <a:r>
              <a:rPr lang="de-CH" sz="2400" dirty="0" err="1" smtClean="0"/>
              <a:t>Helvetiaplatz</a:t>
            </a:r>
            <a:r>
              <a:rPr lang="de-CH" sz="2400" dirty="0" smtClean="0"/>
              <a:t>, dann links am Historischen Museum vorbei in </a:t>
            </a:r>
            <a:r>
              <a:rPr lang="de-CH" sz="2400" smtClean="0"/>
              <a:t>die Helvetia-strasse</a:t>
            </a:r>
            <a:r>
              <a:rPr lang="de-CH" sz="2400" dirty="0" smtClean="0"/>
              <a:t>.</a:t>
            </a:r>
          </a:p>
          <a:p>
            <a:endParaRPr lang="de-CH" sz="2400" dirty="0"/>
          </a:p>
          <a:p>
            <a:r>
              <a:rPr lang="de-CH" sz="2400" b="1" dirty="0" smtClean="0"/>
              <a:t>Schweizerische Nationalbibliothek (NB)</a:t>
            </a:r>
          </a:p>
          <a:p>
            <a:r>
              <a:rPr lang="de-CH" sz="2400" dirty="0" err="1" smtClean="0"/>
              <a:t>Hallwylstrasse</a:t>
            </a:r>
            <a:r>
              <a:rPr lang="de-CH" sz="2400" dirty="0" smtClean="0"/>
              <a:t> 15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215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634082"/>
          </a:xfrm>
        </p:spPr>
        <p:txBody>
          <a:bodyPr>
            <a:normAutofit fontScale="90000"/>
          </a:bodyPr>
          <a:lstStyle/>
          <a:p>
            <a:pPr algn="l"/>
            <a:r>
              <a:rPr lang="de-CH" dirty="0" smtClean="0"/>
              <a:t>Teil </a:t>
            </a:r>
            <a:r>
              <a:rPr lang="de-CH" dirty="0" err="1" smtClean="0"/>
              <a:t>MfK</a:t>
            </a:r>
            <a:endParaRPr lang="de-DE" dirty="0"/>
          </a:p>
        </p:txBody>
      </p:sp>
      <p:pic>
        <p:nvPicPr>
          <p:cNvPr id="1026" name="Picture 2" descr="F:\PHLU\1914_mfk_nb\situationspla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164178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PHLU\1914_mfk_nb\p00_posten_mfk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790" y="404664"/>
            <a:ext cx="3754329" cy="275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143886"/>
              </p:ext>
            </p:extLst>
          </p:nvPr>
        </p:nvGraphicFramePr>
        <p:xfrm>
          <a:off x="539552" y="3409181"/>
          <a:ext cx="813959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4176464"/>
                <a:gridCol w="3099034"/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Station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Thema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2 Museumsführer/-innen: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Satirezeitschriften (Propaganda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 vom Typ</a:t>
                      </a:r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 C)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err="1" smtClean="0">
                          <a:solidFill>
                            <a:schemeClr val="tx1"/>
                          </a:solidFill>
                        </a:rPr>
                        <a:t>Ausländ</a:t>
                      </a:r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. Zeitschriften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 (B)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Film Schweizer Armee (E)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Lied </a:t>
                      </a:r>
                      <a:r>
                        <a:rPr lang="de-CH" dirty="0" err="1" smtClean="0">
                          <a:solidFill>
                            <a:schemeClr val="tx1"/>
                          </a:solidFill>
                        </a:rPr>
                        <a:t>Gilberte</a:t>
                      </a:r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de-CH" dirty="0" err="1" smtClean="0">
                          <a:solidFill>
                            <a:schemeClr val="tx1"/>
                          </a:solidFill>
                        </a:rPr>
                        <a:t>Courgenay</a:t>
                      </a:r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 (E)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Spitteler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-Rede (E)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Postkarten im Krieg (A)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5" name="Gerade Verbindung mit Pfeil 4"/>
          <p:cNvCxnSpPr/>
          <p:nvPr/>
        </p:nvCxnSpPr>
        <p:spPr>
          <a:xfrm flipV="1">
            <a:off x="1360443" y="1124744"/>
            <a:ext cx="3596347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7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Microsoft Office PowerPoint</Application>
  <PresentationFormat>Bildschirmpräsentation (4:3)</PresentationFormat>
  <Paragraphs>185</Paragraphs>
  <Slides>33</Slides>
  <Notes>26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5" baseType="lpstr">
      <vt:lpstr>Larissa</vt:lpstr>
      <vt:lpstr>Designer.Drawing.7</vt:lpstr>
      <vt:lpstr>«Im Feuer der Propaganda»   «Sous le feu des propagandes»  Vor- und Nachbereitung des Ausstellungsbesuchs</vt:lpstr>
      <vt:lpstr>Der Propagandakrieg</vt:lpstr>
      <vt:lpstr>Der Propagandakrieg</vt:lpstr>
      <vt:lpstr>Der Propagandakrieg</vt:lpstr>
      <vt:lpstr>Der Propagandakrieg</vt:lpstr>
      <vt:lpstr>Der Propagandakrieg</vt:lpstr>
      <vt:lpstr>Der Propagandakrieg</vt:lpstr>
      <vt:lpstr>Die Ausstellung</vt:lpstr>
      <vt:lpstr>Teil MfK</vt:lpstr>
      <vt:lpstr>Teil NB</vt:lpstr>
      <vt:lpstr>Ablauf unseres Besuchs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 Utz</dc:creator>
  <cp:lastModifiedBy>Staubli Gallus</cp:lastModifiedBy>
  <cp:revision>50</cp:revision>
  <dcterms:created xsi:type="dcterms:W3CDTF">2014-06-12T16:28:42Z</dcterms:created>
  <dcterms:modified xsi:type="dcterms:W3CDTF">2014-08-05T09:31:25Z</dcterms:modified>
</cp:coreProperties>
</file>